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17" d="100"/>
          <a:sy n="117" d="100"/>
        </p:scale>
        <p:origin x="8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97EAD-2A25-C7F9-218A-4EE5FC2CB7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52572B-8093-0282-CB7A-2548B9A668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2CC338-30D6-F5BF-6E5E-10C93D7A2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E198F-18A0-4852-8384-184C9E33AAA2}" type="datetimeFigureOut">
              <a:rPr lang="en-US" smtClean="0"/>
              <a:t>12/18/22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F70CCD-F7E8-E28C-C8A6-93D9F40F9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B12736-0941-0E32-1E85-73D12A92B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F196-FA56-4798-8C18-675F238B8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882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F87AA-1A9B-DBD2-4A7F-5F27FA350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1ACF95-20C6-2595-EECB-A3825F3933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29DFC5-FDEE-71A8-6950-FD512C300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E198F-18A0-4852-8384-184C9E33AAA2}" type="datetimeFigureOut">
              <a:rPr lang="en-US" smtClean="0"/>
              <a:t>12/18/22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574E39-3D9A-01CC-50CA-D9C9DBF19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4BE02E-4505-B800-52AA-079700D16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F196-FA56-4798-8C18-675F238B8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654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9D0AF5-26F4-33FA-4ADC-A6E7C9233C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347E70-70C6-F58B-75D9-27DF3F2268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361F6B-5781-DF18-8DA1-75A4B2F61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E198F-18A0-4852-8384-184C9E33AAA2}" type="datetimeFigureOut">
              <a:rPr lang="en-US" smtClean="0"/>
              <a:t>12/18/22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932CE0-434D-117E-A837-1BB304F04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67A58-B950-38E0-3DE8-FD6F32396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F196-FA56-4798-8C18-675F238B8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646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64A79-2CAB-5288-7387-428B69E85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BC8E8-1B44-E066-AF25-2AF75C563A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C7347E-9623-BF7E-736E-2E88BDDF3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E198F-18A0-4852-8384-184C9E33AAA2}" type="datetimeFigureOut">
              <a:rPr lang="en-US" smtClean="0"/>
              <a:t>12/18/22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8A6FCA-B0C7-FE77-4FC9-11005E769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3D8557-B94E-D4FD-1EE7-F148013A2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F196-FA56-4798-8C18-675F238B8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19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B0ADD-6AC3-F7EA-F84A-B3327A8AB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FD97E3-4389-FE54-E2B0-AE1EA91AD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9C6382-8AEC-BBFD-907E-20CB3B64D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E198F-18A0-4852-8384-184C9E33AAA2}" type="datetimeFigureOut">
              <a:rPr lang="en-US" smtClean="0"/>
              <a:t>12/18/22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EEFA2E-4833-BAC8-D182-27EF50E0D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557211-1A05-825B-6144-DB77A9DD6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F196-FA56-4798-8C18-675F238B8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574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A61C6-A29D-CB42-B930-17D1D2CFF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539C8A-7410-16FF-5505-8AA6577D73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D0AD2C-86F9-0973-0414-194ED82D20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F3EFBD-03A3-6775-3E7B-CF764E61F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E198F-18A0-4852-8384-184C9E33AAA2}" type="datetimeFigureOut">
              <a:rPr lang="en-US" smtClean="0"/>
              <a:t>12/18/22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CF7164-F383-1151-9699-E3637AD8D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7241F4-67F4-CB1B-D554-14B035567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F196-FA56-4798-8C18-675F238B8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733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50280-9E26-4962-6808-427BA7AED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E414C3-278C-D20D-4399-4576286A40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ADF4B0-0EC1-A567-BA32-78F249F3AA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5F3539-2025-2DE7-1669-D8061A7E92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4BB7DA-75C2-463B-CB1F-36E0E46943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3219CA-34AD-7115-8386-A47CEA8B8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E198F-18A0-4852-8384-184C9E33AAA2}" type="datetimeFigureOut">
              <a:rPr lang="en-US" smtClean="0"/>
              <a:t>12/18/22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97C776-36BE-A491-4371-6DBC1EC9B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3E9E32-3135-6F5F-80CB-E9831A2A7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F196-FA56-4798-8C18-675F238B8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535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0B061-3186-B987-6AA3-167BCC8B6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41B7BB-3CFC-1AAE-DF30-EDBA15C05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E198F-18A0-4852-8384-184C9E33AAA2}" type="datetimeFigureOut">
              <a:rPr lang="en-US" smtClean="0"/>
              <a:t>12/18/22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974C2A-E70C-9EA1-62DC-3DAEDBEF0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11AED2-082B-0BEA-4B16-F0AC3E71D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F196-FA56-4798-8C18-675F238B8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780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79BD86-274D-223A-1814-A6D3B36D1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E198F-18A0-4852-8384-184C9E33AAA2}" type="datetimeFigureOut">
              <a:rPr lang="en-US" smtClean="0"/>
              <a:t>12/18/22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B6D84D-F4BC-6A50-5FB6-3C8E98086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45166B-31B6-965F-80D3-F84C2D63D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F196-FA56-4798-8C18-675F238B8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643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DD971-4266-2EDF-E6BF-B9106873A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1C0DB0-9C09-525F-3EEF-848342CF86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03AAC8-282D-CFF7-516E-5198C16BFE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03468-0EAF-473B-E4C7-B539B4FEE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E198F-18A0-4852-8384-184C9E33AAA2}" type="datetimeFigureOut">
              <a:rPr lang="en-US" smtClean="0"/>
              <a:t>12/18/22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4DD10A-5713-9E22-69E3-BC3639DC5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78C516-5BCA-AB87-E137-C9AF94FF7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F196-FA56-4798-8C18-675F238B8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649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B0762-FCBE-2D32-DD90-D305ABA57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BB55D6-4931-9D81-2808-78A7CCD0D2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62DCA0-A0A1-D33C-B965-6C0A10FFBA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29230F-74A4-B40F-BCE4-7FAD1EA05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E198F-18A0-4852-8384-184C9E33AAA2}" type="datetimeFigureOut">
              <a:rPr lang="en-US" smtClean="0"/>
              <a:t>12/18/22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D316C4-703B-CDF2-2A96-CB23BE6CA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63B128-8563-C4B1-7D72-589802BA3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F196-FA56-4798-8C18-675F238B8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700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0D2370-1357-62E9-8C31-70FEFDF1B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7313BD-88C6-626F-636D-DBA2967ED4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12A56E-4C54-5E31-1F18-5A370DC0DF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E198F-18A0-4852-8384-184C9E33AAA2}" type="datetimeFigureOut">
              <a:rPr lang="en-US" smtClean="0"/>
              <a:t>12/18/22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4492F9-76FF-10CB-1394-38F1517EBF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E78458-2D5F-BD96-23C2-78EB3F3A52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EF196-FA56-4798-8C18-675F238B8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577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bioinfo.uth.edu/drvaen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bioinfo.uth.edu/drvaen/tutorial.html#32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bioinfo.uth.edu/drvaen/tutorial.html#32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bioinfo.uth.edu/drvaen/tutorial.html#32F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84970-2865-07E8-A617-8BD8D7A937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41404"/>
            <a:ext cx="9144000" cy="100758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How to use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DrVAEN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EDB8E7-A987-D328-842D-52236C1066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Peilin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Jia,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Ruifeng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Hu, Zhongming Zhao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December 12, 2022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75ACD072-6269-5804-49D1-44791B0D4D68}"/>
              </a:ext>
            </a:extLst>
          </p:cNvPr>
          <p:cNvSpPr txBox="1">
            <a:spLocks/>
          </p:cNvSpPr>
          <p:nvPr/>
        </p:nvSpPr>
        <p:spPr>
          <a:xfrm>
            <a:off x="1817915" y="2428081"/>
            <a:ext cx="9144000" cy="10075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Website: https://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bioinfo.uth.edu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drvaen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</a:p>
        </p:txBody>
      </p:sp>
    </p:spTree>
    <p:extLst>
      <p:ext uri="{BB962C8B-B14F-4D97-AF65-F5344CB8AC3E}">
        <p14:creationId xmlns:p14="http://schemas.microsoft.com/office/powerpoint/2010/main" val="3406043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33BA0-A1AA-07CC-3468-F74FD837A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747" y="275907"/>
            <a:ext cx="11812010" cy="523433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1.1 Go to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DrVAEN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online website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456913-184A-7BEE-7617-33504154E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753" y="1204886"/>
            <a:ext cx="10515600" cy="4351338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Visit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DrVAEN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https://bioinfo.uth.edu/drvaen/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Google Chrome web browser is recommended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Home page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5F01334-F556-C8D7-9046-599D3DCBDB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3734" y="2007964"/>
            <a:ext cx="5452085" cy="4742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115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33BA0-A1AA-07CC-3468-F74FD837A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747" y="263795"/>
            <a:ext cx="11812010" cy="523433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1.2 Functions on home page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7FEEAF6-B895-A5EB-5330-FE7935BC8E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3131" y="884673"/>
            <a:ext cx="6578432" cy="572217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E9186FC-00EA-F8D5-B63F-583CF60DBAA3}"/>
              </a:ext>
            </a:extLst>
          </p:cNvPr>
          <p:cNvSpPr/>
          <p:nvPr/>
        </p:nvSpPr>
        <p:spPr>
          <a:xfrm>
            <a:off x="2878445" y="866505"/>
            <a:ext cx="6750008" cy="272504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2B0E9F6-79A5-2EF7-8F51-66B0B6B3F614}"/>
              </a:ext>
            </a:extLst>
          </p:cNvPr>
          <p:cNvSpPr txBox="1"/>
          <p:nvPr/>
        </p:nvSpPr>
        <p:spPr>
          <a:xfrm>
            <a:off x="9606254" y="793803"/>
            <a:ext cx="2450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Navigation bar / Menu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ADF2940-03E5-E9C7-56DF-6261B4AAE9E2}"/>
              </a:ext>
            </a:extLst>
          </p:cNvPr>
          <p:cNvSpPr txBox="1"/>
          <p:nvPr/>
        </p:nvSpPr>
        <p:spPr>
          <a:xfrm>
            <a:off x="585381" y="2821922"/>
            <a:ext cx="2821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to </a:t>
            </a:r>
            <a:r>
              <a:rPr lang="en-US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 a new job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68C920D-14D6-E06A-223D-D721B83D3061}"/>
              </a:ext>
            </a:extLst>
          </p:cNvPr>
          <p:cNvCxnSpPr>
            <a:cxnSpLocks/>
            <a:stCxn id="11" idx="3"/>
          </p:cNvCxnSpPr>
          <p:nvPr/>
        </p:nvCxnSpPr>
        <p:spPr>
          <a:xfrm>
            <a:off x="3407304" y="3006588"/>
            <a:ext cx="40169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5206A809-06F8-3EB5-9BDD-E8413AA21017}"/>
              </a:ext>
            </a:extLst>
          </p:cNvPr>
          <p:cNvSpPr txBox="1"/>
          <p:nvPr/>
        </p:nvSpPr>
        <p:spPr>
          <a:xfrm>
            <a:off x="8009580" y="2821922"/>
            <a:ext cx="3889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Retrieve the results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the Job ID 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099BA38-216B-8A37-C7CC-E6914EFDCACE}"/>
              </a:ext>
            </a:extLst>
          </p:cNvPr>
          <p:cNvCxnSpPr>
            <a:cxnSpLocks/>
            <a:stCxn id="17" idx="1"/>
          </p:cNvCxnSpPr>
          <p:nvPr/>
        </p:nvCxnSpPr>
        <p:spPr>
          <a:xfrm flipH="1">
            <a:off x="7502928" y="3006588"/>
            <a:ext cx="506652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93AD267A-DBA5-0875-F45D-72A26A4E306B}"/>
              </a:ext>
            </a:extLst>
          </p:cNvPr>
          <p:cNvSpPr txBox="1"/>
          <p:nvPr/>
        </p:nvSpPr>
        <p:spPr>
          <a:xfrm>
            <a:off x="8101424" y="3831225"/>
            <a:ext cx="2514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Visit the tutorial page 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2CA81309-8696-EE9C-ECF9-45A9EF91432A}"/>
              </a:ext>
            </a:extLst>
          </p:cNvPr>
          <p:cNvCxnSpPr>
            <a:cxnSpLocks/>
            <a:stCxn id="22" idx="1"/>
          </p:cNvCxnSpPr>
          <p:nvPr/>
        </p:nvCxnSpPr>
        <p:spPr>
          <a:xfrm flipH="1">
            <a:off x="7594772" y="4015891"/>
            <a:ext cx="506652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67B40773-CFE3-6F44-F4AA-27BE1338BED1}"/>
              </a:ext>
            </a:extLst>
          </p:cNvPr>
          <p:cNvSpPr txBox="1"/>
          <p:nvPr/>
        </p:nvSpPr>
        <p:spPr>
          <a:xfrm>
            <a:off x="123131" y="3878460"/>
            <a:ext cx="3481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 the application examples 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8A00EFA3-90EB-CB4C-A8CF-76F821FEE555}"/>
              </a:ext>
            </a:extLst>
          </p:cNvPr>
          <p:cNvCxnSpPr>
            <a:cxnSpLocks/>
            <a:stCxn id="25" idx="3"/>
          </p:cNvCxnSpPr>
          <p:nvPr/>
        </p:nvCxnSpPr>
        <p:spPr>
          <a:xfrm>
            <a:off x="3605117" y="4063126"/>
            <a:ext cx="284614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4282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33BA0-A1AA-07CC-3468-F74FD837A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747" y="263795"/>
            <a:ext cx="11812010" cy="523433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2.1 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Start a new job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E19924D-E477-5975-DB60-F852C9E20ADD}"/>
              </a:ext>
            </a:extLst>
          </p:cNvPr>
          <p:cNvSpPr txBox="1"/>
          <p:nvPr/>
        </p:nvSpPr>
        <p:spPr>
          <a:xfrm>
            <a:off x="583359" y="1035007"/>
            <a:ext cx="108561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Click the “</a:t>
            </a:r>
            <a:r>
              <a:rPr lang="en-US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Prediction portal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” button on the home page, or click the “</a:t>
            </a:r>
            <a:r>
              <a:rPr lang="en-US" sz="2000" u="sng" dirty="0">
                <a:latin typeface="Arial" panose="020B0604020202020204" pitchFamily="34" charset="0"/>
                <a:cs typeface="Arial" panose="020B0604020202020204" pitchFamily="34" charset="0"/>
              </a:rPr>
              <a:t>Prediction portal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” menu on the navigation bar to start a new job submission page.</a:t>
            </a:r>
            <a:endParaRPr lang="en-US" sz="20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BF279AC-731C-29B2-D520-013629EDB4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0519" y="2366566"/>
            <a:ext cx="2634986" cy="99461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5167106-475C-1F36-D409-3F876C1C0A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3681" y="2382075"/>
            <a:ext cx="5595817" cy="829202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91FAC97E-10CE-5E4E-A2A8-20A93112A23B}"/>
              </a:ext>
            </a:extLst>
          </p:cNvPr>
          <p:cNvSpPr txBox="1"/>
          <p:nvPr/>
        </p:nvSpPr>
        <p:spPr>
          <a:xfrm>
            <a:off x="4608334" y="2464643"/>
            <a:ext cx="74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11C8A76-A232-BD42-F193-92F3C6474A5A}"/>
              </a:ext>
            </a:extLst>
          </p:cNvPr>
          <p:cNvCxnSpPr>
            <a:cxnSpLocks/>
          </p:cNvCxnSpPr>
          <p:nvPr/>
        </p:nvCxnSpPr>
        <p:spPr>
          <a:xfrm flipV="1">
            <a:off x="7181976" y="3031400"/>
            <a:ext cx="0" cy="27497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6686243B-6746-0B28-9DEE-25F2CE004AC3}"/>
              </a:ext>
            </a:extLst>
          </p:cNvPr>
          <p:cNvCxnSpPr>
            <a:cxnSpLocks/>
          </p:cNvCxnSpPr>
          <p:nvPr/>
        </p:nvCxnSpPr>
        <p:spPr>
          <a:xfrm flipV="1">
            <a:off x="3216549" y="3306375"/>
            <a:ext cx="0" cy="27497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5DFDB2EC-9EBC-3EE6-B83A-69E537E7D6B6}"/>
              </a:ext>
            </a:extLst>
          </p:cNvPr>
          <p:cNvSpPr txBox="1"/>
          <p:nvPr/>
        </p:nvSpPr>
        <p:spPr>
          <a:xfrm>
            <a:off x="752501" y="3589118"/>
            <a:ext cx="51456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example dataset is provided and can be downloaded through the “here” link. </a:t>
            </a:r>
          </a:p>
          <a:p>
            <a:r>
              <a:rPr lang="en-US" sz="1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Before submitting a job, you may check this file and make sure your submitted data has the same format as the example dataset (each row is a gene, and each column is a sample).</a:t>
            </a:r>
          </a:p>
        </p:txBody>
      </p:sp>
    </p:spTree>
    <p:extLst>
      <p:ext uri="{BB962C8B-B14F-4D97-AF65-F5344CB8AC3E}">
        <p14:creationId xmlns:p14="http://schemas.microsoft.com/office/powerpoint/2010/main" val="629066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33BA0-A1AA-07CC-3468-F74FD837A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747" y="263795"/>
            <a:ext cx="11812010" cy="523433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2.2 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Submit a new job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E19924D-E477-5975-DB60-F852C9E20ADD}"/>
              </a:ext>
            </a:extLst>
          </p:cNvPr>
          <p:cNvSpPr txBox="1"/>
          <p:nvPr/>
        </p:nvSpPr>
        <p:spPr>
          <a:xfrm>
            <a:off x="595963" y="962537"/>
            <a:ext cx="108561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Select the input parameters and submit the job (</a:t>
            </a:r>
            <a:r>
              <a:rPr lang="en-US" dirty="0">
                <a:hlinkClick r:id="rId2"/>
              </a:rPr>
              <a:t>https://bioinfo.uth.edu/drvaen/tutorial.html#31F</a:t>
            </a:r>
            <a:r>
              <a:rPr lang="en-US" dirty="0"/>
              <a:t> )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48E8A6F-DD0B-95F3-CF51-C757E4FD6D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9703" y="1705172"/>
            <a:ext cx="6568684" cy="422909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1C69CA2-F100-5929-ECA2-8155253BE43F}"/>
              </a:ext>
            </a:extLst>
          </p:cNvPr>
          <p:cNvSpPr txBox="1"/>
          <p:nvPr/>
        </p:nvSpPr>
        <p:spPr>
          <a:xfrm>
            <a:off x="5911808" y="1474339"/>
            <a:ext cx="342597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(1) Job identifier can be generated automatically or customized by the user.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9B7ABD6-1999-F415-0494-55DA0DCCB214}"/>
              </a:ext>
            </a:extLst>
          </p:cNvPr>
          <p:cNvCxnSpPr>
            <a:cxnSpLocks/>
            <a:stCxn id="7" idx="1"/>
          </p:cNvCxnSpPr>
          <p:nvPr/>
        </p:nvCxnSpPr>
        <p:spPr>
          <a:xfrm flipH="1">
            <a:off x="5413732" y="1705172"/>
            <a:ext cx="498076" cy="23083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E8EE132B-10FF-0C8E-0B3B-A768061BE95F}"/>
              </a:ext>
            </a:extLst>
          </p:cNvPr>
          <p:cNvSpPr txBox="1"/>
          <p:nvPr/>
        </p:nvSpPr>
        <p:spPr>
          <a:xfrm>
            <a:off x="9289335" y="2324695"/>
            <a:ext cx="284009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(2) Select the models to run (the user must pick at least one model).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FE4D459-F5A3-1083-B562-ADFB3AFAE9F2}"/>
              </a:ext>
            </a:extLst>
          </p:cNvPr>
          <p:cNvCxnSpPr>
            <a:cxnSpLocks/>
            <a:stCxn id="12" idx="1"/>
          </p:cNvCxnSpPr>
          <p:nvPr/>
        </p:nvCxnSpPr>
        <p:spPr>
          <a:xfrm flipH="1">
            <a:off x="8938109" y="2555528"/>
            <a:ext cx="351226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DFE17319-415E-F162-9C72-EB055CF5B926}"/>
              </a:ext>
            </a:extLst>
          </p:cNvPr>
          <p:cNvSpPr txBox="1"/>
          <p:nvPr/>
        </p:nvSpPr>
        <p:spPr>
          <a:xfrm>
            <a:off x="7843048" y="3552401"/>
            <a:ext cx="306314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(3) Use the checkbox to select the drugs for running the model (maximum 50 drugs in each computational job).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DD11BC6-D135-2BE4-12E0-30640AB0277F}"/>
              </a:ext>
            </a:extLst>
          </p:cNvPr>
          <p:cNvCxnSpPr>
            <a:cxnSpLocks/>
          </p:cNvCxnSpPr>
          <p:nvPr/>
        </p:nvCxnSpPr>
        <p:spPr>
          <a:xfrm flipH="1">
            <a:off x="7449181" y="3783233"/>
            <a:ext cx="351226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4781C50C-BE81-686F-1C00-114EEAF9F12B}"/>
              </a:ext>
            </a:extLst>
          </p:cNvPr>
          <p:cNvSpPr txBox="1"/>
          <p:nvPr/>
        </p:nvSpPr>
        <p:spPr>
          <a:xfrm>
            <a:off x="5597418" y="4928245"/>
            <a:ext cx="396441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(4) A gene expression matrix is required.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FD1C8DD-6391-F8AB-7E35-35AE3FEC3CC8}"/>
              </a:ext>
            </a:extLst>
          </p:cNvPr>
          <p:cNvCxnSpPr>
            <a:cxnSpLocks/>
            <a:stCxn id="22" idx="1"/>
          </p:cNvCxnSpPr>
          <p:nvPr/>
        </p:nvCxnSpPr>
        <p:spPr>
          <a:xfrm flipH="1">
            <a:off x="5268397" y="5066745"/>
            <a:ext cx="329021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4CFD55F7-14C1-05E9-B908-7E838B5C07C4}"/>
              </a:ext>
            </a:extLst>
          </p:cNvPr>
          <p:cNvSpPr txBox="1"/>
          <p:nvPr/>
        </p:nvSpPr>
        <p:spPr>
          <a:xfrm>
            <a:off x="5911808" y="5399630"/>
            <a:ext cx="441152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(5) Submit or Reset the job parameters (Reset will lose all the inputs data).</a:t>
            </a:r>
          </a:p>
          <a:p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user can also check the example dataset here.</a:t>
            </a:r>
          </a:p>
        </p:txBody>
      </p:sp>
    </p:spTree>
    <p:extLst>
      <p:ext uri="{BB962C8B-B14F-4D97-AF65-F5344CB8AC3E}">
        <p14:creationId xmlns:p14="http://schemas.microsoft.com/office/powerpoint/2010/main" val="3316762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33BA0-A1AA-07CC-3468-F74FD837A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747" y="263795"/>
            <a:ext cx="11812010" cy="523433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2.3 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Wait for the results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E19924D-E477-5975-DB60-F852C9E20ADD}"/>
              </a:ext>
            </a:extLst>
          </p:cNvPr>
          <p:cNvSpPr txBox="1"/>
          <p:nvPr/>
        </p:nvSpPr>
        <p:spPr>
          <a:xfrm>
            <a:off x="722682" y="1066599"/>
            <a:ext cx="10856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After clicking the “Submit” button, the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DrVAEN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will </a:t>
            </a:r>
            <a:r>
              <a:rPr lang="en-US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check the input parameters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upload the gene expression file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to the server, then it will </a:t>
            </a:r>
            <a:r>
              <a:rPr lang="en-US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 up the job running environments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on the job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B092C38-DF88-F8F5-4617-38A4AF7193B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7382"/>
          <a:stretch/>
        </p:blipFill>
        <p:spPr>
          <a:xfrm>
            <a:off x="3281047" y="4666296"/>
            <a:ext cx="4734459" cy="79934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50EE6B3-0027-CCC1-39AE-B062A87663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6161" y="2893334"/>
            <a:ext cx="5011539" cy="177296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60704B9-FB25-BC6E-9D16-DAB2F66D399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064" r="2295"/>
          <a:stretch/>
        </p:blipFill>
        <p:spPr>
          <a:xfrm>
            <a:off x="1936257" y="1992301"/>
            <a:ext cx="3325008" cy="79934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C0AAB63-EF4B-C8D4-7CC2-12B6167FDA7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22872" y="1928481"/>
            <a:ext cx="3882039" cy="79934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92822EA-185B-CD42-F26D-04BC23B3B92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86249" y="5465639"/>
            <a:ext cx="4831939" cy="639234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EFA23DD3-3282-55A0-B8B4-10877101A83D}"/>
              </a:ext>
            </a:extLst>
          </p:cNvPr>
          <p:cNvSpPr txBox="1"/>
          <p:nvPr/>
        </p:nvSpPr>
        <p:spPr>
          <a:xfrm>
            <a:off x="639562" y="6162259"/>
            <a:ext cx="111497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The user can close this page after she/he 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keeps records of the Job Identifier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(e.g., JOB1234_1234567890), or the user can 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wait on this page until it is finished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This page will 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refresh automatically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and the results will be displayed on the page once the job is finished.</a:t>
            </a:r>
          </a:p>
        </p:txBody>
      </p:sp>
    </p:spTree>
    <p:extLst>
      <p:ext uri="{BB962C8B-B14F-4D97-AF65-F5344CB8AC3E}">
        <p14:creationId xmlns:p14="http://schemas.microsoft.com/office/powerpoint/2010/main" val="2345245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33BA0-A1AA-07CC-3468-F74FD837A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747" y="263795"/>
            <a:ext cx="11812010" cy="523433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2.4 R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esults interpretation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51E676D-EB6C-7ECA-164D-0DB6D14A000F}"/>
              </a:ext>
            </a:extLst>
          </p:cNvPr>
          <p:cNvSpPr txBox="1"/>
          <p:nvPr/>
        </p:nvSpPr>
        <p:spPr>
          <a:xfrm>
            <a:off x="910167" y="2143667"/>
            <a:ext cx="1008440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detail description is on our “Tutorial” page, Section “</a:t>
            </a:r>
            <a:r>
              <a:rPr lang="en-US" b="0" i="0" dirty="0">
                <a:solidFill>
                  <a:srgbClr val="CA201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3.2. Output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”.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Or the user can access it directly through this link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https://bioinfo.uth.edu/drvaen/tutorial.html#32F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57353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33BA0-A1AA-07CC-3468-F74FD837A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747" y="263795"/>
            <a:ext cx="11812010" cy="523433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Retrieve your results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6E6590F-64C6-01B3-BB03-85F9EE6AE5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7301" y="2199401"/>
            <a:ext cx="7973931" cy="3858499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401EC06-733D-2AB1-0E0C-06C6FBDC9D41}"/>
              </a:ext>
            </a:extLst>
          </p:cNvPr>
          <p:cNvSpPr txBox="1"/>
          <p:nvPr/>
        </p:nvSpPr>
        <p:spPr>
          <a:xfrm>
            <a:off x="723899" y="928007"/>
            <a:ext cx="987636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page allows the user to monitor the job queue and the job ID is partially masked for confidential purpose (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https://bioinfo.uth.edu/drvaen/tutorial.html#33F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user can check the specific job status/results by retrieving the job ID.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A9C61DF-BE74-1744-B20B-6F4CD75BD1F5}"/>
              </a:ext>
            </a:extLst>
          </p:cNvPr>
          <p:cNvSpPr txBox="1"/>
          <p:nvPr/>
        </p:nvSpPr>
        <p:spPr>
          <a:xfrm>
            <a:off x="4035770" y="3751329"/>
            <a:ext cx="284009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Input the Job ID to check the results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0CDF08B-CDB8-B087-3B7D-284C8613E1F6}"/>
              </a:ext>
            </a:extLst>
          </p:cNvPr>
          <p:cNvSpPr txBox="1"/>
          <p:nvPr/>
        </p:nvSpPr>
        <p:spPr>
          <a:xfrm>
            <a:off x="618066" y="5780901"/>
            <a:ext cx="1035473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results will be kept on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DrVAEN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server for 30 days. After 30 days, the result files will be deleted permanently and will no longer be retrieved.</a:t>
            </a:r>
          </a:p>
        </p:txBody>
      </p:sp>
    </p:spTree>
    <p:extLst>
      <p:ext uri="{BB962C8B-B14F-4D97-AF65-F5344CB8AC3E}">
        <p14:creationId xmlns:p14="http://schemas.microsoft.com/office/powerpoint/2010/main" val="2840042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547</Words>
  <Application>Microsoft Macintosh PowerPoint</Application>
  <PresentationFormat>Widescreen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 2013 - 2022</vt:lpstr>
      <vt:lpstr>How to use DrVAEN</vt:lpstr>
      <vt:lpstr>1.1 Go to DrVAEN online website</vt:lpstr>
      <vt:lpstr>1.2 Functions on home page</vt:lpstr>
      <vt:lpstr>2.1 Start a new job</vt:lpstr>
      <vt:lpstr>2.2 Submit a new job</vt:lpstr>
      <vt:lpstr>2.3 Wait for the results </vt:lpstr>
      <vt:lpstr>2.4 Results interpretation</vt:lpstr>
      <vt:lpstr>3 Retrieve your results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use DrVAEN</dc:title>
  <dc:creator>Hu Ruifeng</dc:creator>
  <cp:lastModifiedBy>Zhao, Zhongming</cp:lastModifiedBy>
  <cp:revision>36</cp:revision>
  <dcterms:created xsi:type="dcterms:W3CDTF">2022-12-11T05:38:04Z</dcterms:created>
  <dcterms:modified xsi:type="dcterms:W3CDTF">2022-12-18T15:11:45Z</dcterms:modified>
</cp:coreProperties>
</file>