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97EAD-2A25-C7F9-218A-4EE5FC2CB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52572B-8093-0282-CB7A-2548B9A66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CC338-30D6-F5BF-6E5E-10C93D7A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70CCD-F7E8-E28C-C8A6-93D9F40F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12736-0941-0E32-1E85-73D12A92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8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87AA-1A9B-DBD2-4A7F-5F27FA350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ACF95-20C6-2595-EECB-A3825F393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9DFC5-FDEE-71A8-6950-FD512C30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74E39-3D9A-01CC-50CA-D9C9DBF1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BE02E-4505-B800-52AA-079700D1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5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D0AF5-26F4-33FA-4ADC-A6E7C9233C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47E70-70C6-F58B-75D9-27DF3F226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61F6B-5781-DF18-8DA1-75A4B2F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32CE0-434D-117E-A837-1BB304F04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67A58-B950-38E0-3DE8-FD6F3239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4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64A79-2CAB-5288-7387-428B69E85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BC8E8-1B44-E066-AF25-2AF75C563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7347E-9623-BF7E-736E-2E88BDDF3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A6FCA-B0C7-FE77-4FC9-11005E769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D8557-B94E-D4FD-1EE7-F148013A2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B0ADD-6AC3-F7EA-F84A-B3327A8A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D97E3-4389-FE54-E2B0-AE1EA91AD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C6382-8AEC-BBFD-907E-20CB3B64D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EFA2E-4833-BAC8-D182-27EF50E0D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57211-1A05-825B-6144-DB77A9DD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7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A61C6-A29D-CB42-B930-17D1D2CF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39C8A-7410-16FF-5505-8AA6577D7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0AD2C-86F9-0973-0414-194ED82D2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3EFBD-03A3-6775-3E7B-CF764E61F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F7164-F383-1151-9699-E3637AD8D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241F4-67F4-CB1B-D554-14B03556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3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0280-9E26-4962-6808-427BA7AED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14C3-278C-D20D-4399-4576286A4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DF4B0-0EC1-A567-BA32-78F249F3A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5F3539-2025-2DE7-1669-D8061A7E9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BB7DA-75C2-463B-CB1F-36E0E4694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3219CA-34AD-7115-8386-A47CEA8B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97C776-36BE-A491-4371-6DBC1EC9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3E9E32-3135-6F5F-80CB-E9831A2A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3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0B061-3186-B987-6AA3-167BCC8B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1B7BB-3CFC-1AAE-DF30-EDBA15C0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74C2A-E70C-9EA1-62DC-3DAEDBEF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11AED2-082B-0BEA-4B16-F0AC3E71D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8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9BD86-274D-223A-1814-A6D3B36D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6D84D-F4BC-6A50-5FB6-3C8E9808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45166B-31B6-965F-80D3-F84C2D63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4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DD971-4266-2EDF-E6BF-B9106873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C0DB0-9C09-525F-3EEF-848342CF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3AAC8-282D-CFF7-516E-5198C16BF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03468-0EAF-473B-E4C7-B539B4FEE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DD10A-5713-9E22-69E3-BC3639DC5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8C516-5BCA-AB87-E137-C9AF94FF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4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B0762-FCBE-2D32-DD90-D305ABA57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BB55D6-4931-9D81-2808-78A7CCD0D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2DCA0-A0A1-D33C-B965-6C0A10FFB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9230F-74A4-B40F-BCE4-7FAD1EA0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316C4-703B-CDF2-2A96-CB23BE6CA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3B128-8563-C4B1-7D72-589802BA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0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0D2370-1357-62E9-8C31-70FEFDF1B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313BD-88C6-626F-636D-DBA2967ED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2A56E-4C54-5E31-1F18-5A370DC0D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E198F-18A0-4852-8384-184C9E33AAA2}" type="datetimeFigureOut">
              <a:rPr lang="en-US" smtClean="0"/>
              <a:t>12/18/22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492F9-76FF-10CB-1394-38F1517EB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78458-2D5F-BD96-23C2-78EB3F3A5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F196-FA56-4798-8C18-675F238B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7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ioinfo.uth.edu/drvae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ioinfo.uth.edu/drvaen/tutorial.html#32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ioinfo.uth.edu/drvaen/tutorial.html#32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ioinfo.uth.edu/drvaen/tutorial.html#32F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84970-2865-07E8-A617-8BD8D7A93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1404"/>
            <a:ext cx="9144000" cy="100758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to use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DB8E7-A987-D328-842D-52236C1066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Peilin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Jia,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Ruifeng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Hu, Zhongming Zhao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December 12, 2022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5ACD072-6269-5804-49D1-44791B0D4D68}"/>
              </a:ext>
            </a:extLst>
          </p:cNvPr>
          <p:cNvSpPr txBox="1">
            <a:spLocks/>
          </p:cNvSpPr>
          <p:nvPr/>
        </p:nvSpPr>
        <p:spPr>
          <a:xfrm>
            <a:off x="1817915" y="2428081"/>
            <a:ext cx="9144000" cy="1007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Website: https://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bioinfo.uth.edu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40604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75907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1.1 Go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online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56913-184A-7BEE-7617-33504154E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753" y="1204886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https://bioinfo.uth.edu/drvaen/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Google Chrome web browser is recommended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Home page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F01334-F556-C8D7-9046-599D3DCBD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734" y="2007964"/>
            <a:ext cx="5452085" cy="474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1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1.2 Functions on home page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FEEAF6-B895-A5EB-5330-FE7935BC8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131" y="884673"/>
            <a:ext cx="6578432" cy="572217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E9186FC-00EA-F8D5-B63F-583CF60DBAA3}"/>
              </a:ext>
            </a:extLst>
          </p:cNvPr>
          <p:cNvSpPr/>
          <p:nvPr/>
        </p:nvSpPr>
        <p:spPr>
          <a:xfrm>
            <a:off x="2878445" y="866505"/>
            <a:ext cx="6750008" cy="272504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0E9F6-79A5-2EF7-8F51-66B0B6B3F614}"/>
              </a:ext>
            </a:extLst>
          </p:cNvPr>
          <p:cNvSpPr txBox="1"/>
          <p:nvPr/>
        </p:nvSpPr>
        <p:spPr>
          <a:xfrm>
            <a:off x="9606254" y="793803"/>
            <a:ext cx="245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Navigation bar / Menu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DF2940-03E5-E9C7-56DF-6261B4AAE9E2}"/>
              </a:ext>
            </a:extLst>
          </p:cNvPr>
          <p:cNvSpPr txBox="1"/>
          <p:nvPr/>
        </p:nvSpPr>
        <p:spPr>
          <a:xfrm>
            <a:off x="585381" y="2821922"/>
            <a:ext cx="2821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a new job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8C920D-14D6-E06A-223D-D721B83D3061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407304" y="3006588"/>
            <a:ext cx="40169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206A809-06F8-3EB5-9BDD-E8413AA21017}"/>
              </a:ext>
            </a:extLst>
          </p:cNvPr>
          <p:cNvSpPr txBox="1"/>
          <p:nvPr/>
        </p:nvSpPr>
        <p:spPr>
          <a:xfrm>
            <a:off x="8009580" y="2821922"/>
            <a:ext cx="3889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Retrieve the results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the Job ID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099BA38-216B-8A37-C7CC-E6914EFDCACE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7502928" y="3006588"/>
            <a:ext cx="50665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3AD267A-DBA5-0875-F45D-72A26A4E306B}"/>
              </a:ext>
            </a:extLst>
          </p:cNvPr>
          <p:cNvSpPr txBox="1"/>
          <p:nvPr/>
        </p:nvSpPr>
        <p:spPr>
          <a:xfrm>
            <a:off x="8101424" y="3831225"/>
            <a:ext cx="251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the tutorial page 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CA81309-8696-EE9C-ECF9-45A9EF91432A}"/>
              </a:ext>
            </a:extLst>
          </p:cNvPr>
          <p:cNvCxnSpPr>
            <a:cxnSpLocks/>
            <a:stCxn id="22" idx="1"/>
          </p:cNvCxnSpPr>
          <p:nvPr/>
        </p:nvCxnSpPr>
        <p:spPr>
          <a:xfrm flipH="1">
            <a:off x="7594772" y="4015891"/>
            <a:ext cx="50665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7B40773-CFE3-6F44-F4AA-27BE1338BED1}"/>
              </a:ext>
            </a:extLst>
          </p:cNvPr>
          <p:cNvSpPr txBox="1"/>
          <p:nvPr/>
        </p:nvSpPr>
        <p:spPr>
          <a:xfrm>
            <a:off x="123131" y="3878460"/>
            <a:ext cx="3481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the application examples 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A00EFA3-90EB-CB4C-A8CF-76F821FEE555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3605117" y="4063126"/>
            <a:ext cx="2846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282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Start a new job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9924D-E477-5975-DB60-F852C9E20ADD}"/>
              </a:ext>
            </a:extLst>
          </p:cNvPr>
          <p:cNvSpPr txBox="1"/>
          <p:nvPr/>
        </p:nvSpPr>
        <p:spPr>
          <a:xfrm>
            <a:off x="583359" y="1035007"/>
            <a:ext cx="10856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Click the “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Prediction portal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 button on the home page, or click the “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Prediction portal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 menu on the navigation bar to start a new job submission page.</a:t>
            </a:r>
            <a:endParaRPr lang="en-US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F279AC-731C-29B2-D520-013629EDB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519" y="2366566"/>
            <a:ext cx="2634986" cy="9946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167106-475C-1F36-D409-3F876C1C0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681" y="2382075"/>
            <a:ext cx="5595817" cy="82920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FAC97E-10CE-5E4E-A2A8-20A93112A23B}"/>
              </a:ext>
            </a:extLst>
          </p:cNvPr>
          <p:cNvSpPr txBox="1"/>
          <p:nvPr/>
        </p:nvSpPr>
        <p:spPr>
          <a:xfrm>
            <a:off x="4608334" y="2464643"/>
            <a:ext cx="74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11C8A76-A232-BD42-F193-92F3C6474A5A}"/>
              </a:ext>
            </a:extLst>
          </p:cNvPr>
          <p:cNvCxnSpPr>
            <a:cxnSpLocks/>
          </p:cNvCxnSpPr>
          <p:nvPr/>
        </p:nvCxnSpPr>
        <p:spPr>
          <a:xfrm flipV="1">
            <a:off x="7181976" y="3031400"/>
            <a:ext cx="0" cy="2749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686243B-6746-0B28-9DEE-25F2CE004AC3}"/>
              </a:ext>
            </a:extLst>
          </p:cNvPr>
          <p:cNvCxnSpPr>
            <a:cxnSpLocks/>
          </p:cNvCxnSpPr>
          <p:nvPr/>
        </p:nvCxnSpPr>
        <p:spPr>
          <a:xfrm flipV="1">
            <a:off x="3216549" y="3306375"/>
            <a:ext cx="0" cy="2749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DFDB2EC-9EBC-3EE6-B83A-69E537E7D6B6}"/>
              </a:ext>
            </a:extLst>
          </p:cNvPr>
          <p:cNvSpPr txBox="1"/>
          <p:nvPr/>
        </p:nvSpPr>
        <p:spPr>
          <a:xfrm>
            <a:off x="752501" y="3589118"/>
            <a:ext cx="5145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example dataset is provided and can be downloaded through the “here” link. </a:t>
            </a:r>
          </a:p>
          <a:p>
            <a:r>
              <a:rPr lang="en-US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submitting a job, you may check this file and make sure your submitted data has the same format as the example dataset (each row is a gene, and each column is a sample).</a:t>
            </a:r>
          </a:p>
        </p:txBody>
      </p:sp>
    </p:spTree>
    <p:extLst>
      <p:ext uri="{BB962C8B-B14F-4D97-AF65-F5344CB8AC3E}">
        <p14:creationId xmlns:p14="http://schemas.microsoft.com/office/powerpoint/2010/main" val="629066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2.2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Submit a new job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9924D-E477-5975-DB60-F852C9E20ADD}"/>
              </a:ext>
            </a:extLst>
          </p:cNvPr>
          <p:cNvSpPr txBox="1"/>
          <p:nvPr/>
        </p:nvSpPr>
        <p:spPr>
          <a:xfrm>
            <a:off x="595963" y="962537"/>
            <a:ext cx="10856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the input parameters and submit the job (</a:t>
            </a:r>
            <a:r>
              <a:rPr lang="en-US" dirty="0">
                <a:hlinkClick r:id="rId2"/>
              </a:rPr>
              <a:t>https://bioinfo.uth.edu/drvaen/tutorial.html#31F</a:t>
            </a:r>
            <a:r>
              <a:rPr lang="en-US" dirty="0"/>
              <a:t> 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8E8A6F-DD0B-95F3-CF51-C757E4FD6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703" y="1705172"/>
            <a:ext cx="6568684" cy="42290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C69CA2-F100-5929-ECA2-8155253BE43F}"/>
              </a:ext>
            </a:extLst>
          </p:cNvPr>
          <p:cNvSpPr txBox="1"/>
          <p:nvPr/>
        </p:nvSpPr>
        <p:spPr>
          <a:xfrm>
            <a:off x="5911808" y="1474339"/>
            <a:ext cx="34259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Job identifier can be generated automatically or customized by the user.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9B7ABD6-1999-F415-0494-55DA0DCCB214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5413732" y="1705172"/>
            <a:ext cx="498076" cy="23083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8EE132B-10FF-0C8E-0B3B-A768061BE95F}"/>
              </a:ext>
            </a:extLst>
          </p:cNvPr>
          <p:cNvSpPr txBox="1"/>
          <p:nvPr/>
        </p:nvSpPr>
        <p:spPr>
          <a:xfrm>
            <a:off x="9289335" y="2324695"/>
            <a:ext cx="28400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Select the models to run (the user must pick at least one model).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FE4D459-F5A3-1083-B562-ADFB3AFAE9F2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8938109" y="2555528"/>
            <a:ext cx="35122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FE17319-415E-F162-9C72-EB055CF5B926}"/>
              </a:ext>
            </a:extLst>
          </p:cNvPr>
          <p:cNvSpPr txBox="1"/>
          <p:nvPr/>
        </p:nvSpPr>
        <p:spPr>
          <a:xfrm>
            <a:off x="7843048" y="3552401"/>
            <a:ext cx="3063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Use the checkbox to select the drugs for running the model (maximum 50 drugs in each computational job).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DD11BC6-D135-2BE4-12E0-30640AB0277F}"/>
              </a:ext>
            </a:extLst>
          </p:cNvPr>
          <p:cNvCxnSpPr>
            <a:cxnSpLocks/>
          </p:cNvCxnSpPr>
          <p:nvPr/>
        </p:nvCxnSpPr>
        <p:spPr>
          <a:xfrm flipH="1">
            <a:off x="7449181" y="3783233"/>
            <a:ext cx="35122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781C50C-BE81-686F-1C00-114EEAF9F12B}"/>
              </a:ext>
            </a:extLst>
          </p:cNvPr>
          <p:cNvSpPr txBox="1"/>
          <p:nvPr/>
        </p:nvSpPr>
        <p:spPr>
          <a:xfrm>
            <a:off x="5597418" y="4928245"/>
            <a:ext cx="39644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 A gene expression matrix is required.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FD1C8DD-6391-F8AB-7E35-35AE3FEC3CC8}"/>
              </a:ext>
            </a:extLst>
          </p:cNvPr>
          <p:cNvCxnSpPr>
            <a:cxnSpLocks/>
            <a:stCxn id="22" idx="1"/>
          </p:cNvCxnSpPr>
          <p:nvPr/>
        </p:nvCxnSpPr>
        <p:spPr>
          <a:xfrm flipH="1">
            <a:off x="5268397" y="5066745"/>
            <a:ext cx="329021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4CFD55F7-14C1-05E9-B908-7E838B5C07C4}"/>
              </a:ext>
            </a:extLst>
          </p:cNvPr>
          <p:cNvSpPr txBox="1"/>
          <p:nvPr/>
        </p:nvSpPr>
        <p:spPr>
          <a:xfrm>
            <a:off x="5911808" y="5399630"/>
            <a:ext cx="44115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 Submit or Reset the job parameters (Reset will lose all the inputs data).</a:t>
            </a:r>
          </a:p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user can also check the example dataset here.</a:t>
            </a:r>
          </a:p>
        </p:txBody>
      </p:sp>
    </p:spTree>
    <p:extLst>
      <p:ext uri="{BB962C8B-B14F-4D97-AF65-F5344CB8AC3E}">
        <p14:creationId xmlns:p14="http://schemas.microsoft.com/office/powerpoint/2010/main" val="331676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2.3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Wait for the results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9924D-E477-5975-DB60-F852C9E20ADD}"/>
              </a:ext>
            </a:extLst>
          </p:cNvPr>
          <p:cNvSpPr txBox="1"/>
          <p:nvPr/>
        </p:nvSpPr>
        <p:spPr>
          <a:xfrm>
            <a:off x="722682" y="1066599"/>
            <a:ext cx="10856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clicking the “Submit” button,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check the input parameters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 the gene expression 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the server, then it will </a:t>
            </a:r>
            <a:r>
              <a: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up the job running environments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on the job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092C38-DF88-F8F5-4617-38A4AF719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382"/>
          <a:stretch/>
        </p:blipFill>
        <p:spPr>
          <a:xfrm>
            <a:off x="3281047" y="4666296"/>
            <a:ext cx="4734459" cy="7993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0EE6B3-0027-CCC1-39AE-B062A8766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161" y="2893334"/>
            <a:ext cx="5011539" cy="17729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0704B9-FB25-BC6E-9D16-DAB2F66D399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64" r="2295"/>
          <a:stretch/>
        </p:blipFill>
        <p:spPr>
          <a:xfrm>
            <a:off x="1936257" y="1992301"/>
            <a:ext cx="3325008" cy="7993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0AAB63-EF4B-C8D4-7CC2-12B6167FDA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2872" y="1928481"/>
            <a:ext cx="3882039" cy="7993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2822EA-185B-CD42-F26D-04BC23B3B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49" y="5465639"/>
            <a:ext cx="4831939" cy="63923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FA23DD3-3282-55A0-B8B4-10877101A83D}"/>
              </a:ext>
            </a:extLst>
          </p:cNvPr>
          <p:cNvSpPr txBox="1"/>
          <p:nvPr/>
        </p:nvSpPr>
        <p:spPr>
          <a:xfrm>
            <a:off x="639562" y="6162259"/>
            <a:ext cx="111497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user can close this page after she/he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keeps records of the Job Identifier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(e.g., JOB1234_1234567890), or the user can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on this page until it is finished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This page will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refresh automatically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the results will be displayed on the page once the job is finished.</a:t>
            </a:r>
          </a:p>
        </p:txBody>
      </p:sp>
    </p:spTree>
    <p:extLst>
      <p:ext uri="{BB962C8B-B14F-4D97-AF65-F5344CB8AC3E}">
        <p14:creationId xmlns:p14="http://schemas.microsoft.com/office/powerpoint/2010/main" val="23452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2.4 R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esults interpretation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1E676D-EB6C-7ECA-164D-0DB6D14A000F}"/>
              </a:ext>
            </a:extLst>
          </p:cNvPr>
          <p:cNvSpPr txBox="1"/>
          <p:nvPr/>
        </p:nvSpPr>
        <p:spPr>
          <a:xfrm>
            <a:off x="910167" y="2143667"/>
            <a:ext cx="100844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detail description is on our “Tutorial” page, Section “</a:t>
            </a:r>
            <a:r>
              <a:rPr lang="en-US" b="0" i="0" dirty="0">
                <a:solidFill>
                  <a:srgbClr val="CA201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3.2. Output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 the user can access it directly through this link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https://bioinfo.uth.edu/drvaen/tutorial.html#32F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735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3BA0-A1AA-07CC-3468-F74FD8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47" y="263795"/>
            <a:ext cx="11812010" cy="523433"/>
          </a:xfr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Retrieve your results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E6590F-64C6-01B3-BB03-85F9EE6AE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1" y="2199401"/>
            <a:ext cx="7973931" cy="38584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401EC06-733D-2AB1-0E0C-06C6FBDC9D41}"/>
              </a:ext>
            </a:extLst>
          </p:cNvPr>
          <p:cNvSpPr txBox="1"/>
          <p:nvPr/>
        </p:nvSpPr>
        <p:spPr>
          <a:xfrm>
            <a:off x="723899" y="928007"/>
            <a:ext cx="98763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page allows the user to monitor the job queue and the job ID is partially masked for confidential purpose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https://bioinfo.uth.edu/drvaen/tutorial.html#33F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user can check the specific job status/results by retrieving the job ID.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9C61DF-BE74-1744-B20B-6F4CD75BD1F5}"/>
              </a:ext>
            </a:extLst>
          </p:cNvPr>
          <p:cNvSpPr txBox="1"/>
          <p:nvPr/>
        </p:nvSpPr>
        <p:spPr>
          <a:xfrm>
            <a:off x="4035770" y="3751329"/>
            <a:ext cx="28400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the Job ID to check the 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CDF08B-CDB8-B087-3B7D-284C8613E1F6}"/>
              </a:ext>
            </a:extLst>
          </p:cNvPr>
          <p:cNvSpPr txBox="1"/>
          <p:nvPr/>
        </p:nvSpPr>
        <p:spPr>
          <a:xfrm>
            <a:off x="618066" y="5780901"/>
            <a:ext cx="1035473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results will be kept on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DrVAEN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server for 30 days. After 30 days, the result files will be deleted permanently and will no longer be retrieved.</a:t>
            </a:r>
          </a:p>
        </p:txBody>
      </p:sp>
    </p:spTree>
    <p:extLst>
      <p:ext uri="{BB962C8B-B14F-4D97-AF65-F5344CB8AC3E}">
        <p14:creationId xmlns:p14="http://schemas.microsoft.com/office/powerpoint/2010/main" val="2840042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547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 2013 - 2022</vt:lpstr>
      <vt:lpstr>How to use DrVAEN</vt:lpstr>
      <vt:lpstr>1.1 Go to DrVAEN online website</vt:lpstr>
      <vt:lpstr>1.2 Functions on home page</vt:lpstr>
      <vt:lpstr>2.1 Start a new job</vt:lpstr>
      <vt:lpstr>2.2 Submit a new job</vt:lpstr>
      <vt:lpstr>2.3 Wait for the results </vt:lpstr>
      <vt:lpstr>2.4 Results interpretation</vt:lpstr>
      <vt:lpstr>3 Retrieve your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DrVAEN</dc:title>
  <dc:creator>Hu Ruifeng</dc:creator>
  <cp:lastModifiedBy>Zhao, Zhongming</cp:lastModifiedBy>
  <cp:revision>36</cp:revision>
  <dcterms:created xsi:type="dcterms:W3CDTF">2022-12-11T05:38:04Z</dcterms:created>
  <dcterms:modified xsi:type="dcterms:W3CDTF">2022-12-18T15:11:45Z</dcterms:modified>
</cp:coreProperties>
</file>